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9" r:id="rId1"/>
  </p:sldMasterIdLst>
  <p:sldIdLst>
    <p:sldId id="256" r:id="rId2"/>
    <p:sldId id="264" r:id="rId3"/>
    <p:sldId id="262" r:id="rId4"/>
    <p:sldId id="263" r:id="rId5"/>
    <p:sldId id="261" r:id="rId6"/>
    <p:sldId id="257" r:id="rId7"/>
    <p:sldId id="258" r:id="rId8"/>
    <p:sldId id="259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7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/>
              <a:pPr/>
              <a:t>‹#›</a:t>
            </a:fld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50E18-DF0C-354B-8D1C-3FD9EE396C46}" type="datetimeFigureOut">
              <a:rPr lang="en-US" smtClean="0"/>
              <a:pPr/>
              <a:t>2/10/14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50E18-DF0C-354B-8D1C-3FD9EE396C46}" type="datetimeFigureOut">
              <a:rPr lang="en-US" smtClean="0"/>
              <a:pPr/>
              <a:t>2/10/14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3E7D4-5DD3-E941-B5AE-6DB1A13959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50E18-DF0C-354B-8D1C-3FD9EE396C46}" type="datetimeFigureOut">
              <a:rPr lang="en-US" smtClean="0"/>
              <a:pPr/>
              <a:t>2/10/14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3E7D4-5DD3-E941-B5AE-6DB1A13959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10150E18-DF0C-354B-8D1C-3FD9EE396C46}" type="datetimeFigureOut">
              <a:rPr lang="en-US" smtClean="0"/>
              <a:pPr/>
              <a:t>2/10/14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3E7D4-5DD3-E941-B5AE-6DB1A139590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10150E18-DF0C-354B-8D1C-3FD9EE396C46}" type="datetimeFigureOut">
              <a:rPr lang="en-US" smtClean="0"/>
              <a:pPr/>
              <a:t>2/10/14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3E7D4-5DD3-E941-B5AE-6DB1A13959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10150E18-DF0C-354B-8D1C-3FD9EE396C46}" type="datetimeFigureOut">
              <a:rPr lang="en-US" smtClean="0"/>
              <a:pPr/>
              <a:t>2/10/14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3E7D4-5DD3-E941-B5AE-6DB1A13959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50E18-DF0C-354B-8D1C-3FD9EE396C46}" type="datetimeFigureOut">
              <a:rPr lang="en-US" smtClean="0"/>
              <a:pPr/>
              <a:t>2/10/14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3E7D4-5DD3-E941-B5AE-6DB1A13959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50E18-DF0C-354B-8D1C-3FD9EE396C46}" type="datetimeFigureOut">
              <a:rPr lang="en-US" smtClean="0"/>
              <a:pPr/>
              <a:t>2/10/14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3E7D4-5DD3-E941-B5AE-6DB1A13959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50E18-DF0C-354B-8D1C-3FD9EE396C46}" type="datetimeFigureOut">
              <a:rPr lang="en-US" smtClean="0"/>
              <a:pPr/>
              <a:t>2/10/14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3E7D4-5DD3-E941-B5AE-6DB1A13959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50E18-DF0C-354B-8D1C-3FD9EE396C46}" type="datetimeFigureOut">
              <a:rPr lang="en-US" smtClean="0"/>
              <a:pPr/>
              <a:t>2/10/14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50E18-DF0C-354B-8D1C-3FD9EE396C46}" type="datetimeFigureOut">
              <a:rPr lang="en-US" smtClean="0"/>
              <a:pPr/>
              <a:t>2/10/14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3E7D4-5DD3-E941-B5AE-6DB1A13959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50E18-DF0C-354B-8D1C-3FD9EE396C46}" type="datetimeFigureOut">
              <a:rPr lang="en-US" smtClean="0"/>
              <a:pPr/>
              <a:t>2/10/14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3E7D4-5DD3-E941-B5AE-6DB1A1395901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50E18-DF0C-354B-8D1C-3FD9EE396C46}" type="datetimeFigureOut">
              <a:rPr lang="en-US" smtClean="0"/>
              <a:pPr/>
              <a:t>2/10/14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3E7D4-5DD3-E941-B5AE-6DB1A139590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50E18-DF0C-354B-8D1C-3FD9EE396C46}" type="datetimeFigureOut">
              <a:rPr lang="en-US" smtClean="0"/>
              <a:pPr/>
              <a:t>2/10/14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3E7D4-5DD3-E941-B5AE-6DB1A139590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50E18-DF0C-354B-8D1C-3FD9EE396C46}" type="datetimeFigureOut">
              <a:rPr lang="en-US" smtClean="0"/>
              <a:pPr/>
              <a:t>2/10/14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3E7D4-5DD3-E941-B5AE-6DB1A139590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50E18-DF0C-354B-8D1C-3FD9EE396C46}" type="datetimeFigureOut">
              <a:rPr lang="en-US" smtClean="0"/>
              <a:pPr/>
              <a:t>2/10/14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3E7D4-5DD3-E941-B5AE-6DB1A13959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10150E18-DF0C-354B-8D1C-3FD9EE396C46}" type="datetimeFigureOut">
              <a:rPr lang="en-US" smtClean="0"/>
              <a:pPr/>
              <a:t>2/10/14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723E7D4-5DD3-E941-B5AE-6DB1A139590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  <p:sldLayoutId id="2147483772" r:id="rId13"/>
    <p:sldLayoutId id="2147483773" r:id="rId14"/>
    <p:sldLayoutId id="2147483774" r:id="rId15"/>
    <p:sldLayoutId id="2147483775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87525" y="2015125"/>
            <a:ext cx="6762749" cy="1470025"/>
          </a:xfrm>
        </p:spPr>
        <p:txBody>
          <a:bodyPr/>
          <a:lstStyle/>
          <a:p>
            <a:r>
              <a:rPr lang="en-US" dirty="0" smtClean="0"/>
              <a:t>medicines and drugs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8500" y="3231608"/>
            <a:ext cx="6400800" cy="1752600"/>
          </a:xfrm>
        </p:spPr>
        <p:txBody>
          <a:bodyPr>
            <a:normAutofit/>
          </a:bodyPr>
          <a:lstStyle/>
          <a:p>
            <a:r>
              <a:rPr lang="en-US" sz="66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antivirals</a:t>
            </a:r>
            <a:endParaRPr lang="en-US" sz="66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488" y="3913281"/>
            <a:ext cx="2751418" cy="22661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8900" y="4340252"/>
            <a:ext cx="3314700" cy="19970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673" y="278647"/>
            <a:ext cx="3606800" cy="2260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68900" y="278647"/>
            <a:ext cx="3289300" cy="22606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4400" b="1" dirty="0" smtClean="0"/>
              <a:t>antivirals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Explain the poster below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787" y="2928287"/>
            <a:ext cx="6934377" cy="2719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528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6307" y="381000"/>
            <a:ext cx="6439916" cy="798383"/>
          </a:xfrm>
        </p:spPr>
        <p:txBody>
          <a:bodyPr/>
          <a:lstStyle/>
          <a:p>
            <a:r>
              <a:rPr lang="en-US" b="1" dirty="0" smtClean="0"/>
              <a:t>Diseases caused by viruses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137" y="381000"/>
            <a:ext cx="8022814" cy="6105608"/>
          </a:xfrm>
        </p:spPr>
        <p:txBody>
          <a:bodyPr>
            <a:noAutofit/>
          </a:bodyPr>
          <a:lstStyle/>
          <a:p>
            <a:r>
              <a:rPr lang="en-US" sz="2400" dirty="0" smtClean="0"/>
              <a:t>influenza</a:t>
            </a:r>
          </a:p>
          <a:p>
            <a:r>
              <a:rPr lang="en-US" sz="2400" dirty="0" smtClean="0"/>
              <a:t>SARS</a:t>
            </a:r>
          </a:p>
          <a:p>
            <a:r>
              <a:rPr lang="en-US" sz="2400" dirty="0" smtClean="0"/>
              <a:t>measles</a:t>
            </a:r>
          </a:p>
          <a:p>
            <a:r>
              <a:rPr lang="en-US" sz="2400" dirty="0" smtClean="0"/>
              <a:t>smallpox</a:t>
            </a:r>
          </a:p>
          <a:p>
            <a:r>
              <a:rPr lang="en-US" sz="2400" dirty="0" smtClean="0"/>
              <a:t>AIDS</a:t>
            </a:r>
          </a:p>
          <a:p>
            <a:r>
              <a:rPr lang="en-US" sz="2400" dirty="0" err="1" smtClean="0"/>
              <a:t>avain</a:t>
            </a:r>
            <a:r>
              <a:rPr lang="en-US" sz="2400" dirty="0" smtClean="0"/>
              <a:t> flu</a:t>
            </a:r>
          </a:p>
          <a:p>
            <a:r>
              <a:rPr lang="en-US" sz="2400" dirty="0" smtClean="0"/>
              <a:t>Polio</a:t>
            </a:r>
          </a:p>
          <a:p>
            <a:r>
              <a:rPr lang="en-US" sz="2400" dirty="0" smtClean="0"/>
              <a:t>meningitis (can be both bacterial and viral)</a:t>
            </a:r>
          </a:p>
          <a:p>
            <a:r>
              <a:rPr lang="en-US" sz="2400" dirty="0" smtClean="0"/>
              <a:t>pneumonia (also caused by both bacteria and viruses)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7695" y="2109982"/>
            <a:ext cx="2293695" cy="19030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6673" y="2132454"/>
            <a:ext cx="2142762" cy="188062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virus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833" y="3502716"/>
            <a:ext cx="3289300" cy="2463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7833" y="3109016"/>
            <a:ext cx="2857500" cy="2857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2133" y="381000"/>
            <a:ext cx="2425700" cy="33528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err="1" smtClean="0">
                <a:latin typeface="Calibri"/>
                <a:cs typeface="Calibri"/>
              </a:rPr>
              <a:t>antivirals</a:t>
            </a:r>
            <a:endParaRPr lang="en-US" sz="5400" b="1" dirty="0"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631" y="1641892"/>
            <a:ext cx="8193395" cy="4553929"/>
          </a:xfrm>
        </p:spPr>
        <p:txBody>
          <a:bodyPr>
            <a:noAutofit/>
          </a:bodyPr>
          <a:lstStyle/>
          <a:p>
            <a:r>
              <a:rPr lang="en-US" sz="2800" dirty="0"/>
              <a:t>t</a:t>
            </a:r>
            <a:r>
              <a:rPr lang="en-US" sz="2800" dirty="0" smtClean="0"/>
              <a:t>reat viral infections</a:t>
            </a:r>
          </a:p>
          <a:p>
            <a:r>
              <a:rPr lang="en-US" sz="2800" dirty="0"/>
              <a:t>u</a:t>
            </a:r>
            <a:r>
              <a:rPr lang="en-US" sz="2800" dirty="0" smtClean="0"/>
              <a:t>sually virus specific – not broad</a:t>
            </a:r>
          </a:p>
          <a:p>
            <a:r>
              <a:rPr lang="en-US" sz="2800" dirty="0"/>
              <a:t>n</a:t>
            </a:r>
            <a:r>
              <a:rPr lang="en-US" sz="2800" dirty="0" smtClean="0"/>
              <a:t>ot that many </a:t>
            </a:r>
            <a:r>
              <a:rPr lang="en-US" sz="2800" dirty="0" err="1" smtClean="0"/>
              <a:t>antivirals</a:t>
            </a:r>
            <a:r>
              <a:rPr lang="en-US" sz="2800" dirty="0" smtClean="0"/>
              <a:t> available</a:t>
            </a:r>
          </a:p>
          <a:p>
            <a:r>
              <a:rPr lang="en-US" sz="2800" dirty="0"/>
              <a:t>d</a:t>
            </a:r>
            <a:r>
              <a:rPr lang="en-US" sz="2800" dirty="0" smtClean="0"/>
              <a:t>o not destroy but inhibit development of target virus</a:t>
            </a:r>
          </a:p>
          <a:p>
            <a:r>
              <a:rPr lang="en-US" sz="2800" dirty="0"/>
              <a:t>p</a:t>
            </a:r>
            <a:r>
              <a:rPr lang="en-US" sz="2800" dirty="0" smtClean="0"/>
              <a:t>ills, liquids, </a:t>
            </a:r>
            <a:r>
              <a:rPr lang="en-US" sz="2800" dirty="0" smtClean="0"/>
              <a:t> (= a challenge)</a:t>
            </a:r>
            <a:endParaRPr lang="en-US" sz="28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</a:t>
            </a:r>
            <a:r>
              <a:rPr lang="en-US" dirty="0" smtClean="0"/>
              <a:t>acteria </a:t>
            </a:r>
            <a:r>
              <a:rPr lang="en-US" dirty="0" err="1" smtClean="0"/>
              <a:t>vs</a:t>
            </a:r>
            <a:r>
              <a:rPr lang="en-US" dirty="0" smtClean="0"/>
              <a:t> virus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362823"/>
          <a:ext cx="9010652" cy="598899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4505326"/>
                <a:gridCol w="4505326"/>
              </a:tblGrid>
              <a:tr h="1001243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bacteria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4000" dirty="0" smtClean="0"/>
                        <a:t>virus</a:t>
                      </a:r>
                      <a:endParaRPr lang="en-US" sz="4000" dirty="0"/>
                    </a:p>
                  </a:txBody>
                  <a:tcPr/>
                </a:tc>
              </a:tr>
              <a:tr h="1040052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Arial"/>
                        </a:rPr>
                        <a:t>bacteria are self-</a:t>
                      </a:r>
                      <a:r>
                        <a:rPr lang="en-US" sz="1800" dirty="0" smtClean="0">
                          <a:latin typeface="Arial"/>
                          <a:ea typeface="Times New Roman"/>
                          <a:cs typeface="Arial"/>
                        </a:rPr>
                        <a:t>reproducing, without a host </a:t>
                      </a:r>
                      <a:r>
                        <a:rPr lang="en-US" sz="1800" dirty="0">
                          <a:latin typeface="Arial"/>
                          <a:ea typeface="Times New Roman"/>
                          <a:cs typeface="Arial"/>
                        </a:rPr>
                        <a:t>i.e. by cell division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Arial"/>
                        </a:rPr>
                        <a:t>viruses are not self-reproducing as they need a host cell to multiply;</a:t>
                      </a:r>
                      <a:r>
                        <a:rPr lang="en-US" sz="1800" dirty="0" smtClean="0">
                          <a:latin typeface="Arial"/>
                          <a:ea typeface="Times New Roman"/>
                          <a:cs typeface="Arial"/>
                        </a:rPr>
                        <a:t> as</a:t>
                      </a:r>
                      <a:r>
                        <a:rPr lang="en-US" sz="1800" baseline="0" dirty="0" smtClean="0">
                          <a:latin typeface="Arial"/>
                          <a:ea typeface="Times New Roman"/>
                          <a:cs typeface="Arial"/>
                        </a:rPr>
                        <a:t> a result the host cell dies</a:t>
                      </a:r>
                      <a:endParaRPr lang="en-US" sz="180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040052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bacteria are able to grow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, feed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and excrete </a:t>
                      </a:r>
                      <a:endParaRPr lang="en-US" sz="180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>
                          <a:latin typeface="Arial"/>
                          <a:ea typeface="Times New Roman"/>
                          <a:cs typeface="Arial"/>
                        </a:rPr>
                        <a:t>viruses lack any metabolic functions so they do not grow, feed or excrete </a:t>
                      </a:r>
                    </a:p>
                  </a:txBody>
                  <a:tcPr marL="68580" marR="68580" marT="0" marB="0"/>
                </a:tc>
              </a:tr>
              <a:tr h="1052242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bacteria contain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organelles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such as 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cytoplasm,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cell wall and nucleus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which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perform specific functions</a:t>
                      </a:r>
                      <a:endParaRPr lang="en-US" sz="180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viruses consist only of genetic material and protective 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coating; no cell wall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so </a:t>
                      </a:r>
                      <a:r>
                        <a:rPr lang="en-US" sz="1800" baseline="0" dirty="0" err="1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antibacterials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have no effect</a:t>
                      </a:r>
                      <a:endParaRPr lang="en-US" sz="180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93368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bacteria are (many times) larger than viruses </a:t>
                      </a:r>
                      <a:endParaRPr lang="en-US" sz="180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viruses are smaller than bacteria</a:t>
                      </a:r>
                      <a:endParaRPr lang="en-US" sz="180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68665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bacteria have more complex DNA </a:t>
                      </a:r>
                      <a:endParaRPr lang="en-US" sz="180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viruses have simpler DNA</a:t>
                      </a:r>
                      <a:endParaRPr lang="en-US" sz="180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93368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bacteria mutate/multiply slower than 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viruses</a:t>
                      </a:r>
                      <a:endParaRPr lang="en-US" sz="180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viruses mutate/multiply (much) faster than bacteria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– 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resistance!</a:t>
                      </a:r>
                      <a:endParaRPr lang="en-US" sz="180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212" y="381000"/>
            <a:ext cx="8501686" cy="1044388"/>
          </a:xfrm>
        </p:spPr>
        <p:txBody>
          <a:bodyPr>
            <a:noAutofit/>
          </a:bodyPr>
          <a:lstStyle/>
          <a:p>
            <a:r>
              <a:rPr lang="en-US" sz="4000" b="1" dirty="0"/>
              <a:t>Ways in which antiviral drugs </a:t>
            </a:r>
            <a:r>
              <a:rPr lang="en-US" sz="4000" b="1" dirty="0" smtClean="0"/>
              <a:t>work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082" y="1889726"/>
            <a:ext cx="8684816" cy="4724314"/>
          </a:xfrm>
        </p:spPr>
        <p:txBody>
          <a:bodyPr>
            <a:normAutofit/>
          </a:bodyPr>
          <a:lstStyle/>
          <a:p>
            <a:pPr lvl="0"/>
            <a:r>
              <a:rPr lang="en-US" sz="2400" dirty="0" smtClean="0"/>
              <a:t>C</a:t>
            </a:r>
            <a:r>
              <a:rPr lang="en-US" sz="2800" dirty="0" smtClean="0"/>
              <a:t>hanges the cell membrane of host cell which prevents virus from entering cell.</a:t>
            </a:r>
          </a:p>
          <a:p>
            <a:pPr lvl="0"/>
            <a:r>
              <a:rPr lang="en-US" sz="2800" dirty="0" smtClean="0"/>
              <a:t>preventing </a:t>
            </a:r>
            <a:r>
              <a:rPr lang="en-US" sz="2800" dirty="0"/>
              <a:t>viruses </a:t>
            </a:r>
            <a:r>
              <a:rPr lang="en-US" sz="2800" dirty="0" smtClean="0"/>
              <a:t>from using the host cell to multiply by:</a:t>
            </a:r>
          </a:p>
          <a:p>
            <a:pPr lvl="1"/>
            <a:r>
              <a:rPr lang="en-US" sz="2600" dirty="0" smtClean="0"/>
              <a:t>altering the genetic material of host cell</a:t>
            </a:r>
          </a:p>
          <a:p>
            <a:pPr lvl="1"/>
            <a:r>
              <a:rPr lang="en-US" sz="2600" dirty="0" smtClean="0"/>
              <a:t>preventing enzyme activity of the host cell .</a:t>
            </a:r>
          </a:p>
          <a:p>
            <a:pPr lvl="0"/>
            <a:r>
              <a:rPr lang="en-US" sz="2800" dirty="0"/>
              <a:t>preventing the</a:t>
            </a:r>
            <a:r>
              <a:rPr lang="en-US" sz="2800" dirty="0" smtClean="0"/>
              <a:t> viruses </a:t>
            </a:r>
            <a:r>
              <a:rPr lang="en-US" sz="2800" dirty="0"/>
              <a:t>from</a:t>
            </a:r>
            <a:r>
              <a:rPr lang="en-US" sz="2800" dirty="0" smtClean="0"/>
              <a:t> leaving the cell after reproducing inside the host cell.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415" y="0"/>
            <a:ext cx="8858585" cy="861857"/>
          </a:xfrm>
        </p:spPr>
        <p:txBody>
          <a:bodyPr>
            <a:normAutofit fontScale="90000"/>
          </a:bodyPr>
          <a:lstStyle/>
          <a:p>
            <a:r>
              <a:rPr lang="en-US" sz="3600" b="1" dirty="0"/>
              <a:t>Viral infections are harder to treat</a:t>
            </a:r>
            <a:r>
              <a:rPr lang="en-US" sz="3600" b="1" dirty="0" smtClean="0"/>
              <a:t> because</a:t>
            </a:r>
            <a:r>
              <a:rPr lang="en-US" sz="3600" dirty="0" smtClean="0"/>
              <a:t>…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464152" cy="5411649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n-US" sz="3100" dirty="0"/>
              <a:t>viruses mutate much more quickly so:</a:t>
            </a:r>
          </a:p>
          <a:p>
            <a:pPr lvl="1">
              <a:buFont typeface="Courier New"/>
              <a:buChar char="o"/>
            </a:pPr>
            <a:r>
              <a:rPr lang="en-US" sz="3100" dirty="0"/>
              <a:t>they can adapt to drugs</a:t>
            </a:r>
            <a:r>
              <a:rPr lang="en-US" sz="3100" dirty="0" smtClean="0"/>
              <a:t> (new flu vaccine every year) or </a:t>
            </a:r>
            <a:endParaRPr lang="en-US" sz="3100" dirty="0"/>
          </a:p>
          <a:p>
            <a:pPr lvl="1">
              <a:buFont typeface="Courier New"/>
              <a:buChar char="o"/>
            </a:pPr>
            <a:r>
              <a:rPr lang="en-US" sz="3100" dirty="0"/>
              <a:t>they can evade human immune system response</a:t>
            </a:r>
            <a:r>
              <a:rPr lang="en-US" sz="3100" dirty="0" smtClean="0"/>
              <a:t> (antibodies</a:t>
            </a:r>
            <a:r>
              <a:rPr lang="en-US" sz="3100" dirty="0" smtClean="0"/>
              <a:t>)(formed as a result of vaccinations) </a:t>
            </a:r>
            <a:endParaRPr lang="en-US" sz="3100" dirty="0"/>
          </a:p>
          <a:p>
            <a:pPr lvl="0"/>
            <a:r>
              <a:rPr lang="en-US" sz="3100" dirty="0"/>
              <a:t>bacteria are more complex and thus can be targeted in more ways  - viruses lack subunits/functions which are normally targeted by </a:t>
            </a:r>
            <a:r>
              <a:rPr lang="en-US" sz="3100" dirty="0" err="1" smtClean="0"/>
              <a:t>antibacterials</a:t>
            </a:r>
            <a:r>
              <a:rPr lang="en-US" sz="3100" dirty="0" smtClean="0"/>
              <a:t> e.g. cell walls.</a:t>
            </a:r>
          </a:p>
          <a:p>
            <a:pPr lvl="0"/>
            <a:r>
              <a:rPr lang="en-US" sz="3100" dirty="0"/>
              <a:t>bacteria can be killed or their actions reduced by simple chemical agents but viruses cannot be killed</a:t>
            </a:r>
            <a:r>
              <a:rPr lang="en-US" sz="3100" dirty="0" smtClean="0"/>
              <a:t> (only stopped reproducing) and </a:t>
            </a:r>
            <a:r>
              <a:rPr lang="en-US" sz="3100" dirty="0"/>
              <a:t>must be targeted on genetic level</a:t>
            </a:r>
          </a:p>
          <a:p>
            <a:pPr lvl="0"/>
            <a:r>
              <a:rPr lang="en-US" sz="3100" dirty="0"/>
              <a:t>different types of bacteria employ similar metabolic processes and thus can be targeted by common </a:t>
            </a:r>
            <a:r>
              <a:rPr lang="en-US" sz="3100" dirty="0" err="1"/>
              <a:t>antibacterials</a:t>
            </a:r>
            <a:r>
              <a:rPr lang="en-US" sz="3100" dirty="0"/>
              <a:t> whilst each kind of virus usually requires</a:t>
            </a:r>
            <a:r>
              <a:rPr lang="en-US" sz="3100" dirty="0" smtClean="0"/>
              <a:t> a specific drug.</a:t>
            </a:r>
            <a:endParaRPr lang="en-US" sz="31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8189" y="0"/>
            <a:ext cx="8317303" cy="1044388"/>
          </a:xfrm>
        </p:spPr>
        <p:txBody>
          <a:bodyPr>
            <a:normAutofit/>
          </a:bodyPr>
          <a:lstStyle/>
          <a:p>
            <a:r>
              <a:rPr lang="en-US" sz="3556" dirty="0" smtClean="0"/>
              <a:t>AIDS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188" y="1270104"/>
            <a:ext cx="8317303" cy="537526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  </a:t>
            </a:r>
            <a:r>
              <a:rPr lang="en-US" sz="2400" dirty="0" smtClean="0"/>
              <a:t>AIDS is syndrome caused by HIV which invades T4 cells which are a type of white blood cell.</a:t>
            </a:r>
          </a:p>
          <a:p>
            <a:pPr>
              <a:buNone/>
            </a:pPr>
            <a:r>
              <a:rPr lang="en-US" sz="2400" dirty="0" smtClean="0"/>
              <a:t>   Treatment of AIDS is problematic because </a:t>
            </a:r>
          </a:p>
          <a:p>
            <a:pPr lvl="1">
              <a:buFont typeface="Courier New"/>
              <a:buChar char="o"/>
            </a:pPr>
            <a:r>
              <a:rPr lang="en-US" sz="2400" dirty="0">
                <a:solidFill>
                  <a:srgbClr val="EBF98B"/>
                </a:solidFill>
              </a:rPr>
              <a:t>HIV viruses can mutate rapidly </a:t>
            </a:r>
          </a:p>
          <a:p>
            <a:pPr lvl="1">
              <a:buFont typeface="Courier New"/>
              <a:buChar char="o"/>
            </a:pPr>
            <a:r>
              <a:rPr lang="en-US" sz="2400" dirty="0">
                <a:solidFill>
                  <a:srgbClr val="EBF98B"/>
                </a:solidFill>
              </a:rPr>
              <a:t>HIV viruses have similar metabolism to the metabolism of the host cell</a:t>
            </a:r>
            <a:r>
              <a:rPr lang="en-US" sz="2400" dirty="0" smtClean="0">
                <a:solidFill>
                  <a:srgbClr val="EBF98B"/>
                </a:solidFill>
              </a:rPr>
              <a:t> so </a:t>
            </a:r>
            <a:r>
              <a:rPr lang="en-US" sz="2400" dirty="0">
                <a:solidFill>
                  <a:srgbClr val="EBF98B"/>
                </a:solidFill>
              </a:rPr>
              <a:t>any drug could also damage host cell</a:t>
            </a:r>
            <a:endParaRPr lang="en-US" sz="2400" dirty="0" smtClean="0">
              <a:solidFill>
                <a:srgbClr val="EBF98B"/>
              </a:solidFill>
            </a:endParaRPr>
          </a:p>
          <a:p>
            <a:pPr lvl="1">
              <a:buFont typeface="Courier New"/>
              <a:buChar char="o"/>
            </a:pPr>
            <a:r>
              <a:rPr lang="en-US" sz="2400" dirty="0" smtClean="0">
                <a:solidFill>
                  <a:srgbClr val="EBF98B"/>
                </a:solidFill>
              </a:rPr>
              <a:t>antiretroviral drug targets are white blood cells which meant to protect us against other pathogens </a:t>
            </a:r>
          </a:p>
          <a:p>
            <a:pPr lvl="1">
              <a:buFont typeface="Courier New"/>
              <a:buChar char="o"/>
            </a:pPr>
            <a:r>
              <a:rPr lang="en-US" sz="2400" dirty="0" smtClean="0">
                <a:solidFill>
                  <a:srgbClr val="EBF98B"/>
                </a:solidFill>
              </a:rPr>
              <a:t>HIV lies dormant for a while</a:t>
            </a:r>
          </a:p>
          <a:p>
            <a:pPr lvl="1">
              <a:buFont typeface="Courier New"/>
              <a:buChar char="o"/>
            </a:pPr>
            <a:r>
              <a:rPr lang="en-US" sz="2400" dirty="0" smtClean="0">
                <a:solidFill>
                  <a:srgbClr val="EBF98B"/>
                </a:solidFill>
              </a:rPr>
              <a:t>socioeconomic: high price of antiretroviral drugs, cost to state, access to drugs,  </a:t>
            </a:r>
          </a:p>
          <a:p>
            <a:pPr lvl="1">
              <a:buFont typeface="Courier New"/>
              <a:buChar char="o"/>
            </a:pPr>
            <a:r>
              <a:rPr lang="en-US" sz="2400" dirty="0">
                <a:solidFill>
                  <a:srgbClr val="EBF98B"/>
                </a:solidFill>
              </a:rPr>
              <a:t>cultural </a:t>
            </a:r>
            <a:r>
              <a:rPr lang="en-US" sz="2400" dirty="0" smtClean="0">
                <a:solidFill>
                  <a:srgbClr val="EBF98B"/>
                </a:solidFill>
              </a:rPr>
              <a:t>issues: discrimination, stigma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257</TotalTime>
  <Words>502</Words>
  <Application>Microsoft Macintosh PowerPoint</Application>
  <PresentationFormat>On-screen Show (4:3)</PresentationFormat>
  <Paragraphs>58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Revolution</vt:lpstr>
      <vt:lpstr>medicines and drugs</vt:lpstr>
      <vt:lpstr>antivirals</vt:lpstr>
      <vt:lpstr>Diseases caused by viruses</vt:lpstr>
      <vt:lpstr>virus</vt:lpstr>
      <vt:lpstr>antivirals</vt:lpstr>
      <vt:lpstr>bacteria vs virus</vt:lpstr>
      <vt:lpstr>Ways in which antiviral drugs work</vt:lpstr>
      <vt:lpstr>Viral infections are harder to treat because…</vt:lpstr>
      <vt:lpstr>AIDS 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Medicines and drugs</dc:title>
  <dc:creator>Client Admin</dc:creator>
  <cp:lastModifiedBy>Nico Van De Casteele</cp:lastModifiedBy>
  <cp:revision>25</cp:revision>
  <dcterms:created xsi:type="dcterms:W3CDTF">2013-02-05T01:19:02Z</dcterms:created>
  <dcterms:modified xsi:type="dcterms:W3CDTF">2014-02-10T12:49:00Z</dcterms:modified>
</cp:coreProperties>
</file>